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2" r:id="rId2"/>
    <p:sldId id="272" r:id="rId3"/>
    <p:sldId id="273" r:id="rId4"/>
    <p:sldId id="275" r:id="rId5"/>
    <p:sldId id="274" r:id="rId6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C0EACE-5AEC-4618-BEDF-CD3DD96BCB4C}" v="7" dt="2023-10-06T14:40:35.24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06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Álvaro" userId="f8047c6e-5bfc-488f-9f4d-71fcd85e3454" providerId="ADAL" clId="{CFC0EACE-5AEC-4618-BEDF-CD3DD96BCB4C}"/>
    <pc:docChg chg="custSel addSld delSld modSld">
      <pc:chgData name="Ricardo Álvaro" userId="f8047c6e-5bfc-488f-9f4d-71fcd85e3454" providerId="ADAL" clId="{CFC0EACE-5AEC-4618-BEDF-CD3DD96BCB4C}" dt="2023-10-06T14:40:46.971" v="83" actId="1076"/>
      <pc:docMkLst>
        <pc:docMk/>
      </pc:docMkLst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0" sldId="256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0" sldId="258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0" sldId="259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0" sldId="261"/>
        </pc:sldMkLst>
      </pc:sldChg>
      <pc:sldChg chg="modSp mod">
        <pc:chgData name="Ricardo Álvaro" userId="f8047c6e-5bfc-488f-9f4d-71fcd85e3454" providerId="ADAL" clId="{CFC0EACE-5AEC-4618-BEDF-CD3DD96BCB4C}" dt="2023-10-06T14:36:14.642" v="32" actId="20577"/>
        <pc:sldMkLst>
          <pc:docMk/>
          <pc:sldMk cId="2148234089" sldId="262"/>
        </pc:sldMkLst>
        <pc:spChg chg="mod">
          <ac:chgData name="Ricardo Álvaro" userId="f8047c6e-5bfc-488f-9f4d-71fcd85e3454" providerId="ADAL" clId="{CFC0EACE-5AEC-4618-BEDF-CD3DD96BCB4C}" dt="2023-10-06T14:36:14.642" v="32" actId="20577"/>
          <ac:spMkLst>
            <pc:docMk/>
            <pc:sldMk cId="2148234089" sldId="262"/>
            <ac:spMk id="3" creationId="{00000000-0000-0000-0000-000000000000}"/>
          </ac:spMkLst>
        </pc:spChg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3062380353" sldId="264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3545347903" sldId="265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2427704301" sldId="267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922653602" sldId="268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2598467508" sldId="270"/>
        </pc:sldMkLst>
      </pc:sldChg>
      <pc:sldChg chg="del">
        <pc:chgData name="Ricardo Álvaro" userId="f8047c6e-5bfc-488f-9f4d-71fcd85e3454" providerId="ADAL" clId="{CFC0EACE-5AEC-4618-BEDF-CD3DD96BCB4C}" dt="2023-10-06T14:34:46.487" v="23" actId="47"/>
        <pc:sldMkLst>
          <pc:docMk/>
          <pc:sldMk cId="3844984799" sldId="271"/>
        </pc:sldMkLst>
      </pc:sldChg>
      <pc:sldChg chg="addSp delSp modSp mod">
        <pc:chgData name="Ricardo Álvaro" userId="f8047c6e-5bfc-488f-9f4d-71fcd85e3454" providerId="ADAL" clId="{CFC0EACE-5AEC-4618-BEDF-CD3DD96BCB4C}" dt="2023-10-06T14:40:46.971" v="83" actId="1076"/>
        <pc:sldMkLst>
          <pc:docMk/>
          <pc:sldMk cId="4274331317" sldId="273"/>
        </pc:sldMkLst>
        <pc:spChg chg="del mod">
          <ac:chgData name="Ricardo Álvaro" userId="f8047c6e-5bfc-488f-9f4d-71fcd85e3454" providerId="ADAL" clId="{CFC0EACE-5AEC-4618-BEDF-CD3DD96BCB4C}" dt="2023-10-06T14:39:55.099" v="78" actId="478"/>
          <ac:spMkLst>
            <pc:docMk/>
            <pc:sldMk cId="4274331317" sldId="273"/>
            <ac:spMk id="2" creationId="{00000000-0000-0000-0000-000000000000}"/>
          </ac:spMkLst>
        </pc:spChg>
        <pc:spChg chg="mod">
          <ac:chgData name="Ricardo Álvaro" userId="f8047c6e-5bfc-488f-9f4d-71fcd85e3454" providerId="ADAL" clId="{CFC0EACE-5AEC-4618-BEDF-CD3DD96BCB4C}" dt="2023-10-06T14:40:24.336" v="80" actId="14100"/>
          <ac:spMkLst>
            <pc:docMk/>
            <pc:sldMk cId="4274331317" sldId="273"/>
            <ac:spMk id="6" creationId="{00000000-0000-0000-0000-000000000000}"/>
          </ac:spMkLst>
        </pc:spChg>
        <pc:spChg chg="add del mod">
          <ac:chgData name="Ricardo Álvaro" userId="f8047c6e-5bfc-488f-9f4d-71fcd85e3454" providerId="ADAL" clId="{CFC0EACE-5AEC-4618-BEDF-CD3DD96BCB4C}" dt="2023-10-06T14:36:25.952" v="34" actId="767"/>
          <ac:spMkLst>
            <pc:docMk/>
            <pc:sldMk cId="4274331317" sldId="273"/>
            <ac:spMk id="9" creationId="{673AE07A-0991-41E8-A777-96F1DCD4E00D}"/>
          </ac:spMkLst>
        </pc:spChg>
        <pc:spChg chg="add del mod">
          <ac:chgData name="Ricardo Álvaro" userId="f8047c6e-5bfc-488f-9f4d-71fcd85e3454" providerId="ADAL" clId="{CFC0EACE-5AEC-4618-BEDF-CD3DD96BCB4C}" dt="2023-10-06T14:36:47.094" v="39" actId="478"/>
          <ac:spMkLst>
            <pc:docMk/>
            <pc:sldMk cId="4274331317" sldId="273"/>
            <ac:spMk id="10" creationId="{E6D28676-5ED3-8B6E-ABA8-266E0A7A1D70}"/>
          </ac:spMkLst>
        </pc:spChg>
        <pc:graphicFrameChg chg="add mod">
          <ac:chgData name="Ricardo Álvaro" userId="f8047c6e-5bfc-488f-9f4d-71fcd85e3454" providerId="ADAL" clId="{CFC0EACE-5AEC-4618-BEDF-CD3DD96BCB4C}" dt="2023-10-06T14:40:46.971" v="83" actId="1076"/>
          <ac:graphicFrameMkLst>
            <pc:docMk/>
            <pc:sldMk cId="4274331317" sldId="273"/>
            <ac:graphicFrameMk id="11" creationId="{C07C0201-7D57-8BA3-6081-24DC69F06F9A}"/>
          </ac:graphicFrameMkLst>
        </pc:graphicFrameChg>
      </pc:sldChg>
      <pc:sldChg chg="modSp add mod">
        <pc:chgData name="Ricardo Álvaro" userId="f8047c6e-5bfc-488f-9f4d-71fcd85e3454" providerId="ADAL" clId="{CFC0EACE-5AEC-4618-BEDF-CD3DD96BCB4C}" dt="2023-10-06T14:39:38.144" v="76" actId="20577"/>
        <pc:sldMkLst>
          <pc:docMk/>
          <pc:sldMk cId="1586803578" sldId="274"/>
        </pc:sldMkLst>
        <pc:spChg chg="mod">
          <ac:chgData name="Ricardo Álvaro" userId="f8047c6e-5bfc-488f-9f4d-71fcd85e3454" providerId="ADAL" clId="{CFC0EACE-5AEC-4618-BEDF-CD3DD96BCB4C}" dt="2023-10-06T14:39:38.144" v="76" actId="20577"/>
          <ac:spMkLst>
            <pc:docMk/>
            <pc:sldMk cId="1586803578" sldId="274"/>
            <ac:spMk id="2" creationId="{00000000-0000-0000-0000-000000000000}"/>
          </ac:spMkLst>
        </pc:spChg>
      </pc:sldChg>
      <pc:sldChg chg="add">
        <pc:chgData name="Ricardo Álvaro" userId="f8047c6e-5bfc-488f-9f4d-71fcd85e3454" providerId="ADAL" clId="{CFC0EACE-5AEC-4618-BEDF-CD3DD96BCB4C}" dt="2023-10-06T14:39:52.532" v="77"/>
        <pc:sldMkLst>
          <pc:docMk/>
          <pc:sldMk cId="1821561556" sldId="275"/>
        </pc:sldMkLst>
      </pc:sldChg>
    </pc:docChg>
  </pc:docChgLst>
</pc:chgInfo>
</file>

<file path=ppt/media/image1.jpg>
</file>

<file path=ppt/media/image10.png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4CA9D-D002-4335-96D0-6E0FEF409F69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9833A-6B5F-42FD-905B-6049DA882A7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8479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4725" y="503825"/>
            <a:ext cx="837454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63725" y="1084653"/>
            <a:ext cx="3846829" cy="3317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78829" y="441074"/>
            <a:ext cx="7186340" cy="1898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9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4725" y="1036016"/>
            <a:ext cx="8373109" cy="276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95013" y="4784990"/>
            <a:ext cx="2446654" cy="1962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685521" y="4778067"/>
            <a:ext cx="300990" cy="167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hyperlink" Target="mailto:ralvaro@fpmislata.com" TargetMode="Externa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0521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0" dirty="0"/>
              <a:t>Índice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22676" y="1176350"/>
            <a:ext cx="4149324" cy="1643398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431800" indent="-419734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431800" algn="l"/>
                <a:tab pos="432434" algn="l"/>
              </a:tabLst>
            </a:pPr>
            <a:r>
              <a:rPr sz="1800" spc="-10" dirty="0" err="1">
                <a:latin typeface="Arial"/>
                <a:cs typeface="Arial"/>
              </a:rPr>
              <a:t>Introducción</a:t>
            </a:r>
            <a:endParaRPr lang="es-ES" sz="1800" spc="-10" dirty="0">
              <a:latin typeface="Arial"/>
              <a:cs typeface="Arial"/>
            </a:endParaRPr>
          </a:p>
          <a:p>
            <a:pPr marL="431800" indent="-419734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431800" algn="l"/>
                <a:tab pos="432434" algn="l"/>
              </a:tabLst>
            </a:pPr>
            <a:r>
              <a:rPr lang="es-ES" spc="-10" dirty="0" err="1">
                <a:latin typeface="Arial"/>
                <a:cs typeface="Arial"/>
              </a:rPr>
              <a:t>Background</a:t>
            </a:r>
            <a:endParaRPr lang="es-ES" spc="-10" dirty="0">
              <a:latin typeface="Arial"/>
              <a:cs typeface="Arial"/>
            </a:endParaRPr>
          </a:p>
          <a:p>
            <a:pPr marL="431800" indent="-419734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431800" algn="l"/>
                <a:tab pos="432434" algn="l"/>
              </a:tabLst>
            </a:pPr>
            <a:r>
              <a:rPr lang="es-ES" spc="-10" dirty="0">
                <a:latin typeface="Arial"/>
                <a:cs typeface="Arial"/>
              </a:rPr>
              <a:t>LANDSCAPE BIG DATA</a:t>
            </a:r>
          </a:p>
          <a:p>
            <a:pPr marL="431800" indent="-419734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431800" algn="l"/>
                <a:tab pos="432434" algn="l"/>
              </a:tabLst>
            </a:pPr>
            <a:r>
              <a:rPr lang="es-ES" spc="-10" dirty="0" err="1">
                <a:latin typeface="Arial"/>
                <a:cs typeface="Arial"/>
              </a:rPr>
              <a:t>PipeLine</a:t>
            </a:r>
            <a:endParaRPr lang="es-ES" spc="-10" dirty="0">
              <a:latin typeface="Arial"/>
              <a:cs typeface="Arial"/>
            </a:endParaRPr>
          </a:p>
          <a:p>
            <a:pPr marL="431800" indent="-419734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431800" algn="l"/>
                <a:tab pos="432434" algn="l"/>
              </a:tabLst>
            </a:pPr>
            <a:endParaRPr lang="es-ES" sz="1800" spc="-20" dirty="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415308" y="4625116"/>
            <a:ext cx="663575" cy="518795"/>
            <a:chOff x="8415308" y="4625116"/>
            <a:chExt cx="663575" cy="51879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5308" y="5018716"/>
              <a:ext cx="663000" cy="1247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15308" y="4625116"/>
              <a:ext cx="663000" cy="50790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826729" y="4778067"/>
            <a:ext cx="160020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000" dirty="0">
                <a:solidFill>
                  <a:srgbClr val="595959"/>
                </a:solidFill>
                <a:latin typeface="Arial"/>
                <a:cs typeface="Arial"/>
              </a:rPr>
              <a:t>1</a:t>
            </a:fld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14823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8415308" y="4625116"/>
            <a:ext cx="663575" cy="518795"/>
            <a:chOff x="8415308" y="4625116"/>
            <a:chExt cx="663575" cy="5187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5308" y="5018716"/>
              <a:ext cx="663000" cy="12478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15308" y="4625116"/>
              <a:ext cx="663000" cy="5079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84725" y="503825"/>
            <a:ext cx="217614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ES" sz="2800" b="1" spc="-10" dirty="0" err="1">
                <a:latin typeface="Arial"/>
                <a:cs typeface="Arial"/>
              </a:rPr>
              <a:t>Background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826729" y="4778067"/>
            <a:ext cx="160020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000" dirty="0">
                <a:solidFill>
                  <a:srgbClr val="595959"/>
                </a:solidFill>
                <a:latin typeface="Arial"/>
                <a:cs typeface="Arial"/>
              </a:rPr>
              <a:t>2</a:t>
            </a:fld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021D22-C1B4-2D92-083C-FCE0D1F0C366}"/>
              </a:ext>
            </a:extLst>
          </p:cNvPr>
          <p:cNvSpPr txBox="1"/>
          <p:nvPr/>
        </p:nvSpPr>
        <p:spPr>
          <a:xfrm>
            <a:off x="3124200" y="849210"/>
            <a:ext cx="4648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Nombre: Ricardo Alvaro</a:t>
            </a:r>
          </a:p>
          <a:p>
            <a:r>
              <a:rPr lang="es-ES" sz="1600" dirty="0"/>
              <a:t>Correo : </a:t>
            </a:r>
            <a:r>
              <a:rPr lang="es-ES" sz="1600" b="0" i="0" u="none" strike="noStrike" dirty="0">
                <a:solidFill>
                  <a:srgbClr val="0070A8"/>
                </a:solidFill>
                <a:effectLst/>
                <a:latin typeface="Helvetica Neue"/>
                <a:hlinkClick r:id="rId4"/>
              </a:rPr>
              <a:t>r.alvaro@fpmislata.com</a:t>
            </a:r>
            <a:endParaRPr lang="es-ES" sz="1600" dirty="0"/>
          </a:p>
          <a:p>
            <a:endParaRPr lang="es-E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650175-36E3-B36E-CBBB-D82F24482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2169191"/>
            <a:ext cx="1714739" cy="1066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5612B2-D074-A86F-788D-9673445F2F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5878" y="2223832"/>
            <a:ext cx="1180861" cy="9680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F6AB58F-9B95-DDD9-E610-5C856A6876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0007" y="2143435"/>
            <a:ext cx="1159198" cy="9808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C1C1472-DBD4-9507-A52A-1068A0ACE9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0399" y="3178936"/>
            <a:ext cx="3178602" cy="87143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AEE5162-F90D-355F-8439-D2777B4EFD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43800" y="2198146"/>
            <a:ext cx="1043675" cy="87143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3E6ACE5-F9AB-4D39-935C-F7FF27FED8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71665" y="3318361"/>
            <a:ext cx="787943" cy="59258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76BCF14-536C-E0C5-C7BB-4E1122144F4A}"/>
              </a:ext>
            </a:extLst>
          </p:cNvPr>
          <p:cNvSpPr txBox="1"/>
          <p:nvPr/>
        </p:nvSpPr>
        <p:spPr>
          <a:xfrm>
            <a:off x="113822" y="2475119"/>
            <a:ext cx="34294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Investigación CSIC-IFIC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KM3NET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TILE-CAL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Espectroscopía Gamma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r>
              <a:rPr lang="es-ES" dirty="0"/>
              <a:t>SMIN -&gt;Capturador de carbono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E6B767-D0C3-A8EF-CECF-BBB16C9F51F7}"/>
              </a:ext>
            </a:extLst>
          </p:cNvPr>
          <p:cNvSpPr txBox="1"/>
          <p:nvPr/>
        </p:nvSpPr>
        <p:spPr>
          <a:xfrm>
            <a:off x="604610" y="1768157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Primera Etapa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F4C89D-D0B3-C971-B20D-C2B693CC28E5}"/>
              </a:ext>
            </a:extLst>
          </p:cNvPr>
          <p:cNvSpPr txBox="1"/>
          <p:nvPr/>
        </p:nvSpPr>
        <p:spPr>
          <a:xfrm>
            <a:off x="4663819" y="1768157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Segunda Etapa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4CEBFA-021C-3C94-FECD-B05D90C9FB3B}"/>
              </a:ext>
            </a:extLst>
          </p:cNvPr>
          <p:cNvSpPr txBox="1"/>
          <p:nvPr/>
        </p:nvSpPr>
        <p:spPr>
          <a:xfrm>
            <a:off x="6613545" y="1709662"/>
            <a:ext cx="2116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err="1"/>
              <a:t>Capgemini</a:t>
            </a:r>
            <a:endParaRPr lang="es-ES" sz="1200" dirty="0"/>
          </a:p>
          <a:p>
            <a:r>
              <a:rPr lang="es-ES" sz="1200" dirty="0"/>
              <a:t>Mistral bs</a:t>
            </a:r>
          </a:p>
        </p:txBody>
      </p:sp>
    </p:spTree>
    <p:extLst>
      <p:ext uri="{BB962C8B-B14F-4D97-AF65-F5344CB8AC3E}">
        <p14:creationId xmlns:p14="http://schemas.microsoft.com/office/powerpoint/2010/main" val="4000744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8415308" y="4625116"/>
            <a:ext cx="663575" cy="518795"/>
            <a:chOff x="8415308" y="4625116"/>
            <a:chExt cx="663575" cy="5187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5308" y="5018716"/>
              <a:ext cx="663000" cy="12478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15308" y="4625116"/>
              <a:ext cx="663000" cy="5079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84725" y="503825"/>
            <a:ext cx="4111075" cy="9258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6">
              <a:spcBef>
                <a:spcPts val="414"/>
              </a:spcBef>
              <a:tabLst>
                <a:tab pos="431800" algn="l"/>
                <a:tab pos="432434" algn="l"/>
              </a:tabLst>
            </a:pPr>
            <a:r>
              <a:rPr lang="es-ES" sz="2800" spc="-10" dirty="0">
                <a:latin typeface="Arial"/>
                <a:cs typeface="Arial"/>
              </a:rPr>
              <a:t>LANDSCAPE BIG DATA</a:t>
            </a:r>
          </a:p>
          <a:p>
            <a:pPr marL="12066">
              <a:lnSpc>
                <a:spcPct val="100000"/>
              </a:lnSpc>
              <a:spcBef>
                <a:spcPts val="414"/>
              </a:spcBef>
              <a:tabLst>
                <a:tab pos="431800" algn="l"/>
                <a:tab pos="432434" algn="l"/>
              </a:tabLst>
            </a:pPr>
            <a:endParaRPr lang="es-ES" sz="2800" spc="-1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826729" y="4778067"/>
            <a:ext cx="160020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000" dirty="0">
                <a:solidFill>
                  <a:srgbClr val="595959"/>
                </a:solidFill>
                <a:latin typeface="Arial"/>
                <a:cs typeface="Arial"/>
              </a:rPr>
              <a:t>3</a:t>
            </a:fld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07C0201-7D57-8BA3-6081-24DC69F06F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3167506"/>
              </p:ext>
            </p:extLst>
          </p:nvPr>
        </p:nvGraphicFramePr>
        <p:xfrm>
          <a:off x="838200" y="1429719"/>
          <a:ext cx="4575175" cy="604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4574880" imgH="604800" progId="Package">
                  <p:embed/>
                </p:oleObj>
              </mc:Choice>
              <mc:Fallback>
                <p:oleObj name="Packager Shell Object" showAsIcon="1" r:id="rId4" imgW="4574880" imgH="604800" progId="Package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C07C0201-7D57-8BA3-6081-24DC69F06F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429719"/>
                        <a:ext cx="4575175" cy="604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4331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2400" y="1352550"/>
            <a:ext cx="5327992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74151"/>
                </a:solidFill>
                <a:effectLst/>
                <a:latin typeface="Söhne"/>
              </a:rPr>
              <a:t>Conjunto de procesos y herramientas que se utilizan para recopilar, procesar, almacenar y analizar grandes volúmenes de datos de manera eficiente. Estos pipelines son esenciales en el mundo del Big Data para gestionar la ingesta de datos desde diversas fuentes, su transformación y limpieza, el almacenamiento en sistemas de almacenamiento distribuido, y finalmente, la entrega de datos procesados a aplicaciones o herramientas de análisis.</a:t>
            </a:r>
            <a:endParaRPr sz="1400" dirty="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415308" y="4625116"/>
            <a:ext cx="663575" cy="518795"/>
            <a:chOff x="8415308" y="4625116"/>
            <a:chExt cx="663575" cy="5187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5308" y="5018716"/>
              <a:ext cx="663000" cy="12478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15308" y="4625116"/>
              <a:ext cx="663000" cy="5079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84725" y="503825"/>
            <a:ext cx="251087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6">
              <a:lnSpc>
                <a:spcPct val="100000"/>
              </a:lnSpc>
              <a:spcBef>
                <a:spcPts val="414"/>
              </a:spcBef>
              <a:tabLst>
                <a:tab pos="431800" algn="l"/>
                <a:tab pos="432434" algn="l"/>
              </a:tabLst>
            </a:pPr>
            <a:r>
              <a:rPr lang="es-ES" sz="2800" spc="-10" dirty="0" err="1">
                <a:latin typeface="Arial"/>
                <a:cs typeface="Arial"/>
              </a:rPr>
              <a:t>PipeLine</a:t>
            </a:r>
            <a:endParaRPr lang="es-ES" sz="2800" spc="-1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826729" y="4778067"/>
            <a:ext cx="160020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000" dirty="0">
                <a:solidFill>
                  <a:srgbClr val="595959"/>
                </a:solidFill>
                <a:latin typeface="Arial"/>
                <a:cs typeface="Arial"/>
              </a:rPr>
              <a:t>4</a:t>
            </a:fld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82156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08004" y="1047750"/>
            <a:ext cx="5327992" cy="2967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s-ES" sz="1200" b="1" i="0" dirty="0">
                <a:solidFill>
                  <a:srgbClr val="374151"/>
                </a:solidFill>
                <a:effectLst/>
                <a:latin typeface="Söhne"/>
              </a:rPr>
              <a:t>Ingesta de Datos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: Los datos se recopilan desde diversas fuentes, como sensores, registros de servidores, redes sociales, bases de datos, archivos de registro, etc. Pueden ser datos estructurados, semiestructurados o no estructurados.</a:t>
            </a:r>
          </a:p>
          <a:p>
            <a:pPr algn="l">
              <a:buFont typeface="+mj-lt"/>
              <a:buAutoNum type="arabicPeriod"/>
            </a:pPr>
            <a:r>
              <a:rPr lang="es-ES" sz="1200" b="1" i="0" dirty="0">
                <a:solidFill>
                  <a:srgbClr val="374151"/>
                </a:solidFill>
                <a:effectLst/>
                <a:latin typeface="Söhne"/>
              </a:rPr>
              <a:t>Procesamiento de Datos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: A menudo necesitan ser procesados y transformados para que sean útiles. Esto puede incluir la limpieza de datos, la transformación de formatos y la agregación.</a:t>
            </a:r>
          </a:p>
          <a:p>
            <a:pPr algn="l">
              <a:buFont typeface="+mj-lt"/>
              <a:buAutoNum type="arabicPeriod"/>
            </a:pPr>
            <a:r>
              <a:rPr lang="es-ES" sz="1200" b="1" i="0" dirty="0">
                <a:solidFill>
                  <a:srgbClr val="374151"/>
                </a:solidFill>
                <a:effectLst/>
                <a:latin typeface="Söhne"/>
              </a:rPr>
              <a:t>Almacenamiento de Datos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: Los datos procesados se almacenan en sistemas de almacenamiento distribuido, como Hadoop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Distributed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 File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System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 (HDFS), sistemas de almacenamiento en la nube (como Amazon S3 o Azure Data Lake Storage) o bases de datos NoSQL (como MongoDB o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Cassandra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).</a:t>
            </a:r>
          </a:p>
          <a:p>
            <a:pPr algn="l">
              <a:buFont typeface="+mj-lt"/>
              <a:buAutoNum type="arabicPeriod"/>
            </a:pPr>
            <a:r>
              <a:rPr lang="es-ES" sz="1200" b="1" i="0" dirty="0">
                <a:solidFill>
                  <a:srgbClr val="374151"/>
                </a:solidFill>
                <a:effectLst/>
                <a:latin typeface="Söhne"/>
              </a:rPr>
              <a:t>Procesamiento y Análisis Avanzado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: Se pueden aplicar algoritmos de análisis avanzados, como (machine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learning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) o procesamiento de lenguaje natural (NLP) para extraer información significativa de los datos almacenados. Esto puede implicar el uso de herramientas como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Spark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 o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frameworks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 de machine </a:t>
            </a:r>
            <a:r>
              <a:rPr lang="es-ES" sz="1200" b="0" i="0" dirty="0" err="1">
                <a:solidFill>
                  <a:srgbClr val="374151"/>
                </a:solidFill>
                <a:effectLst/>
                <a:latin typeface="Söhne"/>
              </a:rPr>
              <a:t>learning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s-ES" sz="1200" b="1" i="0" dirty="0">
                <a:solidFill>
                  <a:srgbClr val="374151"/>
                </a:solidFill>
                <a:effectLst/>
                <a:latin typeface="Söhne"/>
              </a:rPr>
              <a:t>Entrega de Resultados</a:t>
            </a:r>
            <a:r>
              <a:rPr lang="es-ES" sz="1200" b="0" i="0" dirty="0">
                <a:solidFill>
                  <a:srgbClr val="374151"/>
                </a:solidFill>
                <a:effectLst/>
                <a:latin typeface="Söhne"/>
              </a:rPr>
              <a:t>: Los resultados del análisis se entregan a aplicaciones, informes u otros sistemas.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415308" y="4625116"/>
            <a:ext cx="663575" cy="518795"/>
            <a:chOff x="8415308" y="4625116"/>
            <a:chExt cx="663575" cy="5187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5308" y="5018716"/>
              <a:ext cx="663000" cy="12478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15308" y="4625116"/>
              <a:ext cx="663000" cy="5079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84725" y="503825"/>
            <a:ext cx="251087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6">
              <a:lnSpc>
                <a:spcPct val="100000"/>
              </a:lnSpc>
              <a:spcBef>
                <a:spcPts val="414"/>
              </a:spcBef>
              <a:tabLst>
                <a:tab pos="431800" algn="l"/>
                <a:tab pos="432434" algn="l"/>
              </a:tabLst>
            </a:pPr>
            <a:r>
              <a:rPr lang="es-ES" sz="2800" spc="-10" dirty="0" err="1">
                <a:latin typeface="Arial"/>
                <a:cs typeface="Arial"/>
              </a:rPr>
              <a:t>PipeLine</a:t>
            </a:r>
            <a:endParaRPr lang="es-ES" sz="2800" spc="-1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826729" y="4778067"/>
            <a:ext cx="160020" cy="16764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000" dirty="0">
                <a:solidFill>
                  <a:srgbClr val="595959"/>
                </a:solidFill>
                <a:latin typeface="Arial"/>
                <a:cs typeface="Arial"/>
              </a:rPr>
              <a:t>5</a:t>
            </a:fld>
            <a:endParaRPr sz="10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dirty="0"/>
              <a:t>Curso</a:t>
            </a:r>
            <a:r>
              <a:rPr spc="-15" dirty="0"/>
              <a:t> </a:t>
            </a:r>
            <a:r>
              <a:rPr dirty="0"/>
              <a:t>Especialización</a:t>
            </a:r>
            <a:r>
              <a:rPr spc="-15" dirty="0"/>
              <a:t> </a:t>
            </a:r>
            <a:r>
              <a:rPr dirty="0"/>
              <a:t>IA</a:t>
            </a:r>
            <a:r>
              <a:rPr spc="-75" dirty="0"/>
              <a:t> </a:t>
            </a:r>
            <a:r>
              <a:rPr dirty="0"/>
              <a:t>y</a:t>
            </a:r>
            <a:r>
              <a:rPr spc="-15" dirty="0"/>
              <a:t> </a:t>
            </a:r>
            <a:r>
              <a:rPr dirty="0"/>
              <a:t>Big</a:t>
            </a:r>
            <a:r>
              <a:rPr spc="-10" dirty="0"/>
              <a:t> </a:t>
            </a:r>
            <a:r>
              <a:rPr spc="-2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586803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1377</TotalTime>
  <Words>343</Words>
  <Application>Microsoft Office PowerPoint</Application>
  <PresentationFormat>On-screen Show (16:9)</PresentationFormat>
  <Paragraphs>38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Helvetica Neue</vt:lpstr>
      <vt:lpstr>Söhne</vt:lpstr>
      <vt:lpstr>Office Theme</vt:lpstr>
      <vt:lpstr>Package</vt:lpstr>
      <vt:lpstr>Índice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Tema_3_Hadoop</dc:title>
  <dc:creator>Ricardo_Alvaro</dc:creator>
  <cp:lastModifiedBy>Ricardo Álvaro</cp:lastModifiedBy>
  <cp:revision>3</cp:revision>
  <dcterms:created xsi:type="dcterms:W3CDTF">2022-11-22T19:08:47Z</dcterms:created>
  <dcterms:modified xsi:type="dcterms:W3CDTF">2023-10-06T14:40:51Z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